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573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48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96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08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62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12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5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73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6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0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31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420118B-298F-43B6-BC57-6E6F5CE1B8CE}" type="datetimeFigureOut">
              <a:rPr lang="de-DE" smtClean="0"/>
              <a:t>22.10.2019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C1FE73F-6EB6-4234-9586-BEBA420EC3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39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D790737-0456-4499-ABB3-879563ACF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93959"/>
            <a:ext cx="8991600" cy="1645920"/>
          </a:xfrm>
        </p:spPr>
        <p:txBody>
          <a:bodyPr/>
          <a:lstStyle/>
          <a:p>
            <a:r>
              <a:rPr lang="de-DE" b="1" dirty="0">
                <a:latin typeface="Baskerville Old Face" panose="02020602080505020303" pitchFamily="18" charset="0"/>
              </a:rPr>
              <a:t>University </a:t>
            </a:r>
            <a:r>
              <a:rPr lang="de-DE" b="1" dirty="0" err="1">
                <a:latin typeface="Baskerville Old Face" panose="02020602080505020303" pitchFamily="18" charset="0"/>
              </a:rPr>
              <a:t>Of</a:t>
            </a:r>
            <a:r>
              <a:rPr lang="de-DE" b="1" dirty="0">
                <a:latin typeface="Baskerville Old Face" panose="02020602080505020303" pitchFamily="18" charset="0"/>
              </a:rPr>
              <a:t> </a:t>
            </a:r>
            <a:br>
              <a:rPr lang="de-DE" b="1" dirty="0">
                <a:latin typeface="Baskerville Old Face" panose="02020602080505020303" pitchFamily="18" charset="0"/>
              </a:rPr>
            </a:br>
            <a:r>
              <a:rPr lang="de-DE" b="1" dirty="0">
                <a:latin typeface="Baskerville Old Face" panose="02020602080505020303" pitchFamily="18" charset="0"/>
              </a:rPr>
              <a:t>Michigan-Flint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412DF524-BC4D-41AA-B98B-1E533E4D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46" y="2140324"/>
            <a:ext cx="4351908" cy="44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3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BC21C2-2BD7-4921-8340-690C4AE1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4680"/>
            <a:ext cx="7729728" cy="118872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Baskerville Old Face" panose="02020602080505020303" pitchFamily="18" charset="0"/>
              </a:rPr>
              <a:t>Sources (Pictures)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E6FE1F8-EB19-4005-8E84-604B38DA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41399"/>
            <a:ext cx="7729728" cy="3101983"/>
          </a:xfrm>
        </p:spPr>
        <p:txBody>
          <a:bodyPr>
            <a:normAutofit fontScale="92500" lnSpcReduction="20000"/>
          </a:bodyPr>
          <a:lstStyle/>
          <a:p>
            <a:r>
              <a:rPr lang="de-DE" sz="2000" u="sng" dirty="0" err="1">
                <a:latin typeface="Baskerville Old Face" panose="02020602080505020303" pitchFamily="18" charset="0"/>
              </a:rPr>
              <a:t>Map</a:t>
            </a:r>
            <a:r>
              <a:rPr lang="de-DE" sz="2000" u="sng" dirty="0">
                <a:latin typeface="Baskerville Old Face" panose="02020602080505020303" pitchFamily="18" charset="0"/>
              </a:rPr>
              <a:t>:</a:t>
            </a:r>
            <a:r>
              <a:rPr lang="de-DE" sz="2000" dirty="0">
                <a:latin typeface="Baskerville Old Face" panose="02020602080505020303" pitchFamily="18" charset="0"/>
              </a:rPr>
              <a:t>  https://www.google.de/maps/search/michigan+um+flint/@43.8205309,-86.1646712,7.11z</a:t>
            </a:r>
          </a:p>
          <a:p>
            <a:r>
              <a:rPr lang="de-DE" sz="2000" u="sng" dirty="0">
                <a:latin typeface="Baskerville Old Face" panose="02020602080505020303" pitchFamily="18" charset="0"/>
              </a:rPr>
              <a:t>UM-Flint Logo: </a:t>
            </a:r>
            <a:r>
              <a:rPr lang="de-DE" sz="2000" dirty="0">
                <a:latin typeface="Baskerville Old Face" panose="02020602080505020303" pitchFamily="18" charset="0"/>
              </a:rPr>
              <a:t>http://www.umflint.edu/sites/default/files/groups/Brand/official.umflint.logo_.png</a:t>
            </a:r>
          </a:p>
          <a:p>
            <a:r>
              <a:rPr lang="de-DE" sz="2000" u="sng" dirty="0">
                <a:latin typeface="Baskerville Old Face" panose="02020602080505020303" pitchFamily="18" charset="0"/>
              </a:rPr>
              <a:t>UM-Flint Housing </a:t>
            </a:r>
            <a:r>
              <a:rPr lang="de-DE" sz="2000" u="sng" dirty="0" err="1">
                <a:latin typeface="Baskerville Old Face" panose="02020602080505020303" pitchFamily="18" charset="0"/>
              </a:rPr>
              <a:t>Dorm</a:t>
            </a:r>
            <a:r>
              <a:rPr lang="de-DE" sz="2000" u="sng" dirty="0">
                <a:latin typeface="Baskerville Old Face" panose="02020602080505020303" pitchFamily="18" charset="0"/>
              </a:rPr>
              <a:t>: </a:t>
            </a:r>
            <a:r>
              <a:rPr lang="de-DE" sz="2000" dirty="0">
                <a:latin typeface="Baskerville Old Face" panose="02020602080505020303" pitchFamily="18" charset="0"/>
              </a:rPr>
              <a:t>https://www.umflint.edu/reslife/undergraduate-housing#tab-riverfront</a:t>
            </a:r>
          </a:p>
          <a:p>
            <a:r>
              <a:rPr lang="de-DE" sz="2000" u="sng" dirty="0" err="1">
                <a:latin typeface="Baskerville Old Face" panose="02020602080505020303" pitchFamily="18" charset="0"/>
              </a:rPr>
              <a:t>One</a:t>
            </a:r>
            <a:r>
              <a:rPr lang="de-DE" sz="2000" u="sng" dirty="0">
                <a:latin typeface="Baskerville Old Face" panose="02020602080505020303" pitchFamily="18" charset="0"/>
              </a:rPr>
              <a:t> Dollar Bill: </a:t>
            </a:r>
            <a:r>
              <a:rPr lang="de-DE" sz="2000" dirty="0">
                <a:latin typeface="Baskerville Old Face" panose="02020602080505020303" pitchFamily="18" charset="0"/>
              </a:rPr>
              <a:t>https://upload.wikimedia.org/wikipedia/commons/1/1d/United_States_one_dollar_bill%2C_reverse.jpg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93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E90462D-2532-4922-810F-590A1E63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4681"/>
            <a:ext cx="7729728" cy="1188720"/>
          </a:xfrm>
        </p:spPr>
        <p:txBody>
          <a:bodyPr/>
          <a:lstStyle/>
          <a:p>
            <a:r>
              <a:rPr lang="de-DE" sz="3600" dirty="0">
                <a:latin typeface="Baskerville Old Face" panose="02020602080505020303" pitchFamily="18" charset="0"/>
              </a:rPr>
              <a:t>Location </a:t>
            </a:r>
            <a:r>
              <a:rPr lang="de-DE" sz="3600" dirty="0" err="1">
                <a:latin typeface="Baskerville Old Face" panose="02020602080505020303" pitchFamily="18" charset="0"/>
              </a:rPr>
              <a:t>of</a:t>
            </a:r>
            <a:r>
              <a:rPr lang="de-DE" sz="3600" dirty="0">
                <a:latin typeface="Baskerville Old Face" panose="02020602080505020303" pitchFamily="18" charset="0"/>
              </a:rPr>
              <a:t> UM-Flint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80B50DD9-183B-459D-965C-9295AB9FB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136" y="1520076"/>
            <a:ext cx="7729728" cy="5243243"/>
          </a:xfrm>
        </p:spPr>
      </p:pic>
    </p:spTree>
    <p:extLst>
      <p:ext uri="{BB962C8B-B14F-4D97-AF65-F5344CB8AC3E}">
        <p14:creationId xmlns:p14="http://schemas.microsoft.com/office/powerpoint/2010/main" val="15680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2725E34-2B96-461B-B8BC-ED3D2619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3558"/>
            <a:ext cx="7729728" cy="1188720"/>
          </a:xfrm>
        </p:spPr>
        <p:txBody>
          <a:bodyPr/>
          <a:lstStyle/>
          <a:p>
            <a:r>
              <a:rPr lang="de-DE" sz="3600" dirty="0" err="1">
                <a:latin typeface="Baskerville Old Face" panose="02020602080505020303" pitchFamily="18" charset="0"/>
              </a:rPr>
              <a:t>Studying</a:t>
            </a:r>
            <a:r>
              <a:rPr lang="de-DE" sz="3600" dirty="0">
                <a:latin typeface="Baskerville Old Face" panose="02020602080505020303" pitchFamily="18" charset="0"/>
              </a:rPr>
              <a:t> at um-flint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9C63B6F-338C-443F-A748-97518DFDE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542072"/>
            <a:ext cx="6424592" cy="3101983"/>
          </a:xfrm>
        </p:spPr>
        <p:txBody>
          <a:bodyPr/>
          <a:lstStyle/>
          <a:p>
            <a:r>
              <a:rPr lang="de-DE" sz="2000" dirty="0">
                <a:latin typeface="Baskerville Old Face" panose="02020602080505020303" pitchFamily="18" charset="0"/>
              </a:rPr>
              <a:t>Exchange </a:t>
            </a:r>
            <a:r>
              <a:rPr lang="de-DE" sz="2000" dirty="0" err="1">
                <a:latin typeface="Baskerville Old Face" panose="02020602080505020303" pitchFamily="18" charset="0"/>
              </a:rPr>
              <a:t>students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arrive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one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week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before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the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classes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start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for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orientation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week</a:t>
            </a:r>
            <a:endParaRPr lang="de-DE" sz="2000" dirty="0">
              <a:latin typeface="Baskerville Old Face" panose="02020602080505020303" pitchFamily="18" charset="0"/>
            </a:endParaRPr>
          </a:p>
          <a:p>
            <a:r>
              <a:rPr lang="de-DE" sz="2000" dirty="0">
                <a:latin typeface="Baskerville Old Face" panose="02020602080505020303" pitchFamily="18" charset="0"/>
              </a:rPr>
              <a:t>Exchange </a:t>
            </a:r>
            <a:r>
              <a:rPr lang="de-DE" sz="2000" dirty="0" err="1">
                <a:latin typeface="Baskerville Old Face" panose="02020602080505020303" pitchFamily="18" charset="0"/>
              </a:rPr>
              <a:t>students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can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earn</a:t>
            </a:r>
            <a:r>
              <a:rPr lang="de-DE" sz="2000" dirty="0">
                <a:latin typeface="Baskerville Old Face" panose="02020602080505020303" pitchFamily="18" charset="0"/>
              </a:rPr>
              <a:t> 12 </a:t>
            </a:r>
            <a:r>
              <a:rPr lang="de-DE" sz="2000" dirty="0" err="1">
                <a:latin typeface="Baskerville Old Face" panose="02020602080505020303" pitchFamily="18" charset="0"/>
              </a:rPr>
              <a:t>credit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points</a:t>
            </a:r>
            <a:r>
              <a:rPr lang="de-DE" sz="2000" dirty="0">
                <a:latin typeface="Baskerville Old Face" panose="02020602080505020303" pitchFamily="18" charset="0"/>
              </a:rPr>
              <a:t> = 4 </a:t>
            </a:r>
            <a:r>
              <a:rPr lang="de-DE" sz="2000" dirty="0" err="1">
                <a:latin typeface="Baskerville Old Face" panose="02020602080505020303" pitchFamily="18" charset="0"/>
              </a:rPr>
              <a:t>classes</a:t>
            </a:r>
            <a:endParaRPr lang="de-DE" sz="2000" dirty="0">
              <a:latin typeface="Baskerville Old Face" panose="02020602080505020303" pitchFamily="18" charset="0"/>
            </a:endParaRPr>
          </a:p>
          <a:p>
            <a:r>
              <a:rPr lang="de-DE" sz="2000" dirty="0">
                <a:latin typeface="Baskerville Old Face" panose="02020602080505020303" pitchFamily="18" charset="0"/>
              </a:rPr>
              <a:t>Classes </a:t>
            </a:r>
            <a:r>
              <a:rPr lang="de-DE" sz="2000" dirty="0" err="1">
                <a:latin typeface="Baskerville Old Face" panose="02020602080505020303" pitchFamily="18" charset="0"/>
              </a:rPr>
              <a:t>mostly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two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times</a:t>
            </a:r>
            <a:r>
              <a:rPr lang="de-DE" sz="2000" dirty="0">
                <a:latin typeface="Baskerville Old Face" panose="02020602080505020303" pitchFamily="18" charset="0"/>
              </a:rPr>
              <a:t> per </a:t>
            </a:r>
            <a:r>
              <a:rPr lang="de-DE" sz="2000" dirty="0" err="1">
                <a:latin typeface="Baskerville Old Face" panose="02020602080505020303" pitchFamily="18" charset="0"/>
              </a:rPr>
              <a:t>week</a:t>
            </a:r>
            <a:endParaRPr lang="de-DE" sz="2000" dirty="0">
              <a:latin typeface="Baskerville Old Face" panose="02020602080505020303" pitchFamily="18" charset="0"/>
            </a:endParaRPr>
          </a:p>
          <a:p>
            <a:r>
              <a:rPr lang="de-DE" sz="2000" dirty="0">
                <a:latin typeface="Baskerville Old Face" panose="02020602080505020303" pitchFamily="18" charset="0"/>
              </a:rPr>
              <a:t>Class </a:t>
            </a:r>
            <a:r>
              <a:rPr lang="de-DE" sz="2000" dirty="0" err="1">
                <a:latin typeface="Baskerville Old Face" panose="02020602080505020303" pitchFamily="18" charset="0"/>
              </a:rPr>
              <a:t>requirements</a:t>
            </a:r>
            <a:r>
              <a:rPr lang="de-DE" sz="2000" dirty="0">
                <a:latin typeface="Baskerville Old Face" panose="02020602080505020303" pitchFamily="18" charset="0"/>
              </a:rPr>
              <a:t>:</a:t>
            </a:r>
          </a:p>
          <a:p>
            <a:pPr lvl="1"/>
            <a:r>
              <a:rPr lang="de-DE" sz="2000" dirty="0" err="1">
                <a:latin typeface="Baskerville Old Face" panose="02020602080505020303" pitchFamily="18" charset="0"/>
              </a:rPr>
              <a:t>Quizzes</a:t>
            </a:r>
            <a:r>
              <a:rPr lang="de-DE" sz="2000" dirty="0">
                <a:latin typeface="Baskerville Old Face" panose="02020602080505020303" pitchFamily="18" charset="0"/>
              </a:rPr>
              <a:t>, </a:t>
            </a:r>
            <a:r>
              <a:rPr lang="de-DE" sz="2000" dirty="0" err="1">
                <a:latin typeface="Baskerville Old Face" panose="02020602080505020303" pitchFamily="18" charset="0"/>
              </a:rPr>
              <a:t>tests</a:t>
            </a:r>
            <a:r>
              <a:rPr lang="de-DE" sz="2000" dirty="0">
                <a:latin typeface="Baskerville Old Face" panose="02020602080505020303" pitchFamily="18" charset="0"/>
              </a:rPr>
              <a:t>, </a:t>
            </a:r>
            <a:r>
              <a:rPr lang="de-DE" sz="2000" dirty="0" err="1">
                <a:latin typeface="Baskerville Old Face" panose="02020602080505020303" pitchFamily="18" charset="0"/>
              </a:rPr>
              <a:t>essays</a:t>
            </a:r>
            <a:r>
              <a:rPr lang="de-DE" sz="2000" dirty="0">
                <a:latin typeface="Baskerville Old Face" panose="02020602080505020303" pitchFamily="18" charset="0"/>
              </a:rPr>
              <a:t>, </a:t>
            </a:r>
            <a:r>
              <a:rPr lang="de-DE" sz="2000" dirty="0" err="1">
                <a:latin typeface="Baskerville Old Face" panose="02020602080505020303" pitchFamily="18" charset="0"/>
              </a:rPr>
              <a:t>papers</a:t>
            </a:r>
            <a:r>
              <a:rPr lang="de-DE" sz="2000" dirty="0">
                <a:latin typeface="Baskerville Old Face" panose="02020602080505020303" pitchFamily="18" charset="0"/>
              </a:rPr>
              <a:t>, </a:t>
            </a:r>
            <a:r>
              <a:rPr lang="de-DE" sz="2000" dirty="0" err="1">
                <a:latin typeface="Baskerville Old Face" panose="02020602080505020303" pitchFamily="18" charset="0"/>
              </a:rPr>
              <a:t>homeworks</a:t>
            </a:r>
            <a:r>
              <a:rPr lang="de-DE" sz="2000" dirty="0">
                <a:latin typeface="Baskerville Old Face" panose="02020602080505020303" pitchFamily="18" charset="0"/>
              </a:rPr>
              <a:t>, </a:t>
            </a:r>
            <a:r>
              <a:rPr lang="de-DE" sz="2000" dirty="0" err="1">
                <a:latin typeface="Baskerville Old Face" panose="02020602080505020303" pitchFamily="18" charset="0"/>
              </a:rPr>
              <a:t>mid</a:t>
            </a:r>
            <a:r>
              <a:rPr lang="de-DE" sz="2000" dirty="0">
                <a:latin typeface="Baskerville Old Face" panose="02020602080505020303" pitchFamily="18" charset="0"/>
              </a:rPr>
              <a:t>-terms, </a:t>
            </a:r>
            <a:r>
              <a:rPr lang="de-DE" sz="2000" dirty="0" err="1">
                <a:latin typeface="Baskerville Old Face" panose="02020602080505020303" pitchFamily="18" charset="0"/>
              </a:rPr>
              <a:t>finals</a:t>
            </a:r>
            <a:endParaRPr lang="de-DE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061831D8-E3CD-4AD9-A12B-D430149ECA61}"/>
              </a:ext>
            </a:extLst>
          </p:cNvPr>
          <p:cNvSpPr/>
          <p:nvPr/>
        </p:nvSpPr>
        <p:spPr>
          <a:xfrm>
            <a:off x="8298662" y="3093064"/>
            <a:ext cx="3624167" cy="3661378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4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16C05BB-D935-4FF8-BCCD-10AE10F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2437"/>
            <a:ext cx="7729728" cy="118872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Baskerville Old Face" panose="02020602080505020303" pitchFamily="18" charset="0"/>
              </a:rPr>
              <a:t>HOUSING AT RIVERFRONT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49E26055-6BBC-40D6-9B9B-AD136E4FF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5" y="1501702"/>
            <a:ext cx="7729728" cy="310198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5-Person Single  – 1-Person Studio rooms</a:t>
            </a:r>
          </a:p>
          <a:p>
            <a:r>
              <a:rPr lang="en-US" sz="2000" dirty="0">
                <a:latin typeface="Baskerville Old Face" panose="02020602080505020303" pitchFamily="18" charset="0"/>
              </a:rPr>
              <a:t>Shared bathroom with one or two roommates</a:t>
            </a:r>
          </a:p>
          <a:p>
            <a:r>
              <a:rPr lang="de-DE" sz="2000" dirty="0">
                <a:latin typeface="Baskerville Old Face" panose="02020602080505020303" pitchFamily="18" charset="0"/>
              </a:rPr>
              <a:t>Small </a:t>
            </a:r>
            <a:r>
              <a:rPr lang="de-DE" sz="2000" dirty="0" err="1">
                <a:latin typeface="Baskerville Old Face" panose="02020602080505020303" pitchFamily="18" charset="0"/>
              </a:rPr>
              <a:t>gym</a:t>
            </a:r>
            <a:r>
              <a:rPr lang="de-DE" sz="2000" dirty="0">
                <a:latin typeface="Baskerville Old Face" panose="02020602080505020303" pitchFamily="18" charset="0"/>
              </a:rPr>
              <a:t> (open 24 </a:t>
            </a:r>
            <a:r>
              <a:rPr lang="de-DE" sz="2000" dirty="0" err="1">
                <a:latin typeface="Baskerville Old Face" panose="02020602080505020303" pitchFamily="18" charset="0"/>
              </a:rPr>
              <a:t>hours</a:t>
            </a:r>
            <a:r>
              <a:rPr lang="de-DE" sz="2000" dirty="0">
                <a:latin typeface="Baskerville Old Face" panose="02020602080505020303" pitchFamily="18" charset="0"/>
              </a:rPr>
              <a:t>)</a:t>
            </a:r>
          </a:p>
          <a:p>
            <a:r>
              <a:rPr lang="de-DE" sz="2000" dirty="0" err="1">
                <a:latin typeface="Baskerville Old Face" panose="02020602080505020303" pitchFamily="18" charset="0"/>
              </a:rPr>
              <a:t>Laundry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room</a:t>
            </a:r>
            <a:r>
              <a:rPr lang="de-DE" sz="2000" dirty="0">
                <a:latin typeface="Baskerville Old Face" panose="02020602080505020303" pitchFamily="18" charset="0"/>
              </a:rPr>
              <a:t> (</a:t>
            </a:r>
            <a:r>
              <a:rPr lang="de-DE" sz="2000" dirty="0" err="1">
                <a:latin typeface="Baskerville Old Face" panose="02020602080505020303" pitchFamily="18" charset="0"/>
              </a:rPr>
              <a:t>washing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machines</a:t>
            </a:r>
            <a:r>
              <a:rPr lang="de-DE" sz="2000" dirty="0">
                <a:latin typeface="Baskerville Old Face" panose="02020602080505020303" pitchFamily="18" charset="0"/>
              </a:rPr>
              <a:t> &amp; </a:t>
            </a:r>
            <a:r>
              <a:rPr lang="de-DE" sz="2000" dirty="0" err="1">
                <a:latin typeface="Baskerville Old Face" panose="02020602080505020303" pitchFamily="18" charset="0"/>
              </a:rPr>
              <a:t>dryers</a:t>
            </a:r>
            <a:r>
              <a:rPr lang="de-DE" sz="2000" dirty="0">
                <a:latin typeface="Baskerville Old Face" panose="02020602080505020303" pitchFamily="18" charset="0"/>
              </a:rPr>
              <a:t>)</a:t>
            </a:r>
          </a:p>
          <a:p>
            <a:r>
              <a:rPr lang="de-DE" sz="2000" dirty="0">
                <a:latin typeface="Baskerville Old Face" panose="02020602080505020303" pitchFamily="18" charset="0"/>
              </a:rPr>
              <a:t>Common </a:t>
            </a:r>
            <a:r>
              <a:rPr lang="de-DE" sz="2000" dirty="0" err="1">
                <a:latin typeface="Baskerville Old Face" panose="02020602080505020303" pitchFamily="18" charset="0"/>
              </a:rPr>
              <a:t>room</a:t>
            </a:r>
            <a:r>
              <a:rPr lang="de-DE" sz="2000" dirty="0">
                <a:latin typeface="Baskerville Old Face" panose="02020602080505020303" pitchFamily="18" charset="0"/>
              </a:rPr>
              <a:t> (TVs, pool </a:t>
            </a:r>
            <a:r>
              <a:rPr lang="de-DE" sz="2000" dirty="0" err="1">
                <a:latin typeface="Baskerville Old Face" panose="02020602080505020303" pitchFamily="18" charset="0"/>
              </a:rPr>
              <a:t>tables</a:t>
            </a:r>
            <a:r>
              <a:rPr lang="de-DE" sz="2000" dirty="0">
                <a:latin typeface="Baskerville Old Face" panose="02020602080505020303" pitchFamily="18" charset="0"/>
              </a:rPr>
              <a:t>, </a:t>
            </a:r>
            <a:r>
              <a:rPr lang="de-DE" sz="2000" dirty="0" err="1">
                <a:latin typeface="Baskerville Old Face" panose="02020602080505020303" pitchFamily="18" charset="0"/>
              </a:rPr>
              <a:t>community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kitchen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with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ovens</a:t>
            </a:r>
            <a:r>
              <a:rPr lang="de-DE" sz="2000" dirty="0">
                <a:latin typeface="Baskerville Old Face" panose="02020602080505020303" pitchFamily="18" charset="0"/>
              </a:rPr>
              <a:t>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BEDE388-741F-4B76-9CBF-38E95809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5" y="3947132"/>
            <a:ext cx="4875690" cy="24053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8DDE3A97-24A5-493A-B0B1-57B60B5E9A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59448" y="4065418"/>
            <a:ext cx="3191522" cy="239364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67765AEE-58C0-4F01-B3A9-CFFC61A78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744" y="1404048"/>
            <a:ext cx="4473047" cy="29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4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47BEC57-597C-4FB5-92BC-0AA8458F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4681"/>
            <a:ext cx="7729728" cy="118872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Baskerville Old Face" panose="02020602080505020303" pitchFamily="18" charset="0"/>
              </a:rPr>
              <a:t>Flint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45B3D76-E7AB-4808-B2F1-EBD00E18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16" y="1430681"/>
            <a:ext cx="7729728" cy="3101983"/>
          </a:xfrm>
        </p:spPr>
        <p:txBody>
          <a:bodyPr>
            <a:noAutofit/>
          </a:bodyPr>
          <a:lstStyle/>
          <a:p>
            <a:r>
              <a:rPr lang="de-DE" sz="2000" dirty="0" err="1">
                <a:latin typeface="Baskerville Old Face" panose="02020602080505020303" pitchFamily="18" charset="0"/>
              </a:rPr>
              <a:t>Recreation</a:t>
            </a:r>
            <a:r>
              <a:rPr lang="de-DE" sz="2000" dirty="0">
                <a:latin typeface="Baskerville Old Face" panose="02020602080505020303" pitchFamily="18" charset="0"/>
              </a:rPr>
              <a:t> Center (</a:t>
            </a:r>
            <a:r>
              <a:rPr lang="de-DE" sz="2000" dirty="0" err="1">
                <a:latin typeface="Baskerville Old Face" panose="02020602080505020303" pitchFamily="18" charset="0"/>
              </a:rPr>
              <a:t>swimming</a:t>
            </a:r>
            <a:r>
              <a:rPr lang="de-DE" sz="2000" dirty="0">
                <a:latin typeface="Baskerville Old Face" panose="02020602080505020303" pitchFamily="18" charset="0"/>
              </a:rPr>
              <a:t> pool, </a:t>
            </a:r>
            <a:r>
              <a:rPr lang="de-DE" sz="2000" dirty="0" err="1">
                <a:latin typeface="Baskerville Old Face" panose="02020602080505020303" pitchFamily="18" charset="0"/>
              </a:rPr>
              <a:t>hot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tub</a:t>
            </a:r>
            <a:r>
              <a:rPr lang="de-DE" sz="2000" dirty="0">
                <a:latin typeface="Baskerville Old Face" panose="02020602080505020303" pitchFamily="18" charset="0"/>
              </a:rPr>
              <a:t>, </a:t>
            </a:r>
            <a:r>
              <a:rPr lang="de-DE" sz="2000" dirty="0" err="1">
                <a:latin typeface="Baskerville Old Face" panose="02020602080505020303" pitchFamily="18" charset="0"/>
              </a:rPr>
              <a:t>sauna</a:t>
            </a:r>
            <a:r>
              <a:rPr lang="de-DE" sz="2000" dirty="0">
                <a:latin typeface="Baskerville Old Face" panose="02020602080505020303" pitchFamily="18" charset="0"/>
              </a:rPr>
              <a:t>, </a:t>
            </a:r>
            <a:r>
              <a:rPr lang="de-DE" sz="2000" dirty="0" err="1">
                <a:latin typeface="Baskerville Old Face" panose="02020602080505020303" pitchFamily="18" charset="0"/>
              </a:rPr>
              <a:t>giant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gym</a:t>
            </a:r>
            <a:r>
              <a:rPr lang="de-DE" sz="2000" dirty="0">
                <a:latin typeface="Baskerville Old Face" panose="02020602080505020303" pitchFamily="18" charset="0"/>
              </a:rPr>
              <a:t>,…)</a:t>
            </a:r>
          </a:p>
          <a:p>
            <a:r>
              <a:rPr lang="de-DE" sz="2000" dirty="0">
                <a:latin typeface="Baskerville Old Face" panose="02020602080505020303" pitchFamily="18" charset="0"/>
              </a:rPr>
              <a:t>Events and </a:t>
            </a:r>
            <a:r>
              <a:rPr lang="de-DE" sz="2000" dirty="0" err="1">
                <a:latin typeface="Baskerville Old Face" panose="02020602080505020303" pitchFamily="18" charset="0"/>
              </a:rPr>
              <a:t>activities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hosted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by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the</a:t>
            </a:r>
            <a:r>
              <a:rPr lang="de-DE" sz="2000" dirty="0">
                <a:latin typeface="Baskerville Old Face" panose="02020602080505020303" pitchFamily="18" charset="0"/>
              </a:rPr>
              <a:t> University on a </a:t>
            </a:r>
            <a:r>
              <a:rPr lang="de-DE" sz="2000" dirty="0" err="1">
                <a:latin typeface="Baskerville Old Face" panose="02020602080505020303" pitchFamily="18" charset="0"/>
              </a:rPr>
              <a:t>regular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basis</a:t>
            </a:r>
            <a:r>
              <a:rPr lang="de-DE" sz="2000" dirty="0">
                <a:latin typeface="Baskerville Old Face" panose="02020602080505020303" pitchFamily="18" charset="0"/>
              </a:rPr>
              <a:t> (</a:t>
            </a:r>
            <a:r>
              <a:rPr lang="de-DE" sz="2000" dirty="0" err="1">
                <a:latin typeface="Baskerville Old Face" panose="02020602080505020303" pitchFamily="18" charset="0"/>
              </a:rPr>
              <a:t>cinema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nights</a:t>
            </a:r>
            <a:r>
              <a:rPr lang="de-DE" sz="2000" dirty="0">
                <a:latin typeface="Baskerville Old Face" panose="02020602080505020303" pitchFamily="18" charset="0"/>
              </a:rPr>
              <a:t>, BBQs, </a:t>
            </a:r>
            <a:r>
              <a:rPr lang="de-DE" sz="2000" dirty="0" err="1">
                <a:latin typeface="Baskerville Old Face" panose="02020602080505020303" pitchFamily="18" charset="0"/>
              </a:rPr>
              <a:t>dinners</a:t>
            </a:r>
            <a:r>
              <a:rPr lang="de-DE" sz="2000" dirty="0">
                <a:latin typeface="Baskerville Old Face" panose="02020602080505020303" pitchFamily="18" charset="0"/>
              </a:rPr>
              <a:t>, </a:t>
            </a:r>
            <a:r>
              <a:rPr lang="de-DE" sz="2000" dirty="0" err="1">
                <a:latin typeface="Baskerville Old Face" panose="02020602080505020303" pitchFamily="18" charset="0"/>
              </a:rPr>
              <a:t>parties</a:t>
            </a:r>
            <a:r>
              <a:rPr lang="de-DE" sz="2000" dirty="0">
                <a:latin typeface="Baskerville Old Face" panose="02020602080505020303" pitchFamily="18" charset="0"/>
              </a:rPr>
              <a:t>, …)</a:t>
            </a:r>
          </a:p>
          <a:p>
            <a:r>
              <a:rPr lang="de-DE" sz="2000" dirty="0">
                <a:latin typeface="Baskerville Old Face" panose="02020602080505020303" pitchFamily="18" charset="0"/>
              </a:rPr>
              <a:t>Library </a:t>
            </a:r>
          </a:p>
          <a:p>
            <a:r>
              <a:rPr lang="de-DE" sz="2000" dirty="0">
                <a:latin typeface="Baskerville Old Face" panose="02020602080505020303" pitchFamily="18" charset="0"/>
              </a:rPr>
              <a:t>Bars and </a:t>
            </a:r>
            <a:r>
              <a:rPr lang="de-DE" sz="2000" dirty="0" err="1">
                <a:latin typeface="Baskerville Old Face" panose="02020602080505020303" pitchFamily="18" charset="0"/>
              </a:rPr>
              <a:t>restaurants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near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campus</a:t>
            </a:r>
            <a:r>
              <a:rPr lang="de-DE" sz="2000" dirty="0">
                <a:latin typeface="Baskerville Old Face" panose="02020602080505020303" pitchFamily="18" charset="0"/>
              </a:rPr>
              <a:t> (</a:t>
            </a:r>
            <a:r>
              <a:rPr lang="de-DE" sz="2000" dirty="0" err="1">
                <a:latin typeface="Baskerville Old Face" panose="02020602080505020303" pitchFamily="18" charset="0"/>
              </a:rPr>
              <a:t>delicious</a:t>
            </a:r>
            <a:r>
              <a:rPr lang="de-DE" sz="2000" dirty="0">
                <a:latin typeface="Baskerville Old Face" panose="02020602080505020303" pitchFamily="18" charset="0"/>
              </a:rPr>
              <a:t> American </a:t>
            </a:r>
            <a:r>
              <a:rPr lang="de-DE" sz="2000" dirty="0" err="1">
                <a:latin typeface="Baskerville Old Face" panose="02020602080505020303" pitchFamily="18" charset="0"/>
              </a:rPr>
              <a:t>burgers</a:t>
            </a:r>
            <a:r>
              <a:rPr lang="de-DE" sz="2000" dirty="0">
                <a:latin typeface="Baskerville Old Face" panose="02020602080505020303" pitchFamily="18" charset="0"/>
              </a:rPr>
              <a:t> and </a:t>
            </a:r>
            <a:r>
              <a:rPr lang="de-DE" sz="2000" dirty="0" err="1">
                <a:latin typeface="Baskerville Old Face" panose="02020602080505020303" pitchFamily="18" charset="0"/>
              </a:rPr>
              <a:t>drinks</a:t>
            </a:r>
            <a:r>
              <a:rPr lang="de-DE" sz="2000" dirty="0">
                <a:latin typeface="Baskerville Old Face" panose="02020602080505020303" pitchFamily="18" charset="0"/>
              </a:rPr>
              <a:t>)</a:t>
            </a:r>
          </a:p>
          <a:p>
            <a:r>
              <a:rPr lang="de-DE" sz="2000" dirty="0" err="1">
                <a:latin typeface="Baskerville Old Face" panose="02020602080505020303" pitchFamily="18" charset="0"/>
              </a:rPr>
              <a:t>Applewood</a:t>
            </a:r>
            <a:r>
              <a:rPr lang="de-DE" sz="2000" dirty="0">
                <a:latin typeface="Baskerville Old Face" panose="02020602080505020303" pitchFamily="18" charset="0"/>
              </a:rPr>
              <a:t> Estate (</a:t>
            </a:r>
            <a:r>
              <a:rPr lang="de-DE" sz="2000" dirty="0" err="1">
                <a:latin typeface="Baskerville Old Face" panose="02020602080505020303" pitchFamily="18" charset="0"/>
              </a:rPr>
              <a:t>orchard</a:t>
            </a:r>
            <a:r>
              <a:rPr lang="de-DE" sz="2000" dirty="0">
                <a:latin typeface="Baskerville Old Face" panose="02020602080505020303" pitchFamily="18" charset="0"/>
              </a:rPr>
              <a:t>)</a:t>
            </a:r>
          </a:p>
          <a:p>
            <a:r>
              <a:rPr lang="de-DE" sz="2000" dirty="0">
                <a:latin typeface="Baskerville Old Face" panose="02020602080505020303" pitchFamily="18" charset="0"/>
              </a:rPr>
              <a:t>Farmers‘ Market</a:t>
            </a:r>
          </a:p>
          <a:p>
            <a:r>
              <a:rPr lang="de-DE" sz="2000" dirty="0">
                <a:latin typeface="Baskerville Old Face" panose="02020602080505020303" pitchFamily="18" charset="0"/>
              </a:rPr>
              <a:t>Walmart, </a:t>
            </a:r>
            <a:r>
              <a:rPr lang="de-DE" sz="2000" dirty="0" err="1">
                <a:latin typeface="Baskerville Old Face" panose="02020602080505020303" pitchFamily="18" charset="0"/>
              </a:rPr>
              <a:t>shopping</a:t>
            </a:r>
            <a:r>
              <a:rPr lang="de-DE" sz="2000" dirty="0">
                <a:latin typeface="Baskerville Old Face" panose="02020602080505020303" pitchFamily="18" charset="0"/>
              </a:rPr>
              <a:t> mall                                                                                   and </a:t>
            </a:r>
            <a:r>
              <a:rPr lang="de-DE" sz="2000" dirty="0" err="1">
                <a:latin typeface="Baskerville Old Face" panose="02020602080505020303" pitchFamily="18" charset="0"/>
              </a:rPr>
              <a:t>outlet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center</a:t>
            </a:r>
            <a:r>
              <a:rPr lang="de-DE" sz="2000" dirty="0">
                <a:latin typeface="Baskerville Old Face" panose="02020602080505020303" pitchFamily="18" charset="0"/>
              </a:rPr>
              <a:t> a </a:t>
            </a:r>
            <a:r>
              <a:rPr lang="de-DE" sz="2000" dirty="0" err="1">
                <a:latin typeface="Baskerville Old Face" panose="02020602080505020303" pitchFamily="18" charset="0"/>
              </a:rPr>
              <a:t>few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minutes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ride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by</a:t>
            </a:r>
            <a:r>
              <a:rPr lang="de-DE" sz="2000" dirty="0">
                <a:latin typeface="Baskerville Old Face" panose="02020602080505020303" pitchFamily="18" charset="0"/>
              </a:rPr>
              <a:t> </a:t>
            </a:r>
            <a:r>
              <a:rPr lang="de-DE" sz="2000" dirty="0" err="1">
                <a:latin typeface="Baskerville Old Face" panose="02020602080505020303" pitchFamily="18" charset="0"/>
              </a:rPr>
              <a:t>car</a:t>
            </a:r>
            <a:endParaRPr lang="de-DE" sz="2000" dirty="0">
              <a:latin typeface="Baskerville Old Face" panose="02020602080505020303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0D414AA-AEE9-4D21-9454-C3903134E5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244" y="1430681"/>
            <a:ext cx="3802602" cy="28519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E58CD81-08DB-45AB-AD81-3C57F3568E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847" y="4385566"/>
            <a:ext cx="3296575" cy="24724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F053744-6900-4A32-9989-6895BA85C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271" y="4385567"/>
            <a:ext cx="3296575" cy="247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3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9C3B44DB-C29B-4C29-B396-21C1F6CA8F30}"/>
              </a:ext>
            </a:extLst>
          </p:cNvPr>
          <p:cNvSpPr/>
          <p:nvPr/>
        </p:nvSpPr>
        <p:spPr>
          <a:xfrm>
            <a:off x="-71021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70CCA244-4774-4025-A518-DCD5641D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15" y="112435"/>
            <a:ext cx="7729728" cy="1188720"/>
          </a:xfrm>
        </p:spPr>
        <p:txBody>
          <a:bodyPr>
            <a:normAutofit/>
          </a:bodyPr>
          <a:lstStyle/>
          <a:p>
            <a:r>
              <a:rPr lang="de-DE" sz="3600" dirty="0" err="1">
                <a:latin typeface="Baskerville Old Face" panose="02020602080505020303" pitchFamily="18" charset="0"/>
              </a:rPr>
              <a:t>Expenses</a:t>
            </a:r>
            <a:endParaRPr lang="de-DE" sz="3600" dirty="0">
              <a:latin typeface="Baskerville Old Face" panose="020206020805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A767C1D-9CA2-4AFD-A5C1-DCD9F73E8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115" y="1608234"/>
            <a:ext cx="7729728" cy="467715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Flight: ca. 1200€</a:t>
            </a:r>
          </a:p>
          <a:p>
            <a:r>
              <a:rPr lang="de-DE" sz="2400" dirty="0">
                <a:latin typeface="Baskerville Old Face" panose="02020602080505020303" pitchFamily="18" charset="0"/>
              </a:rPr>
              <a:t>Visa: 350€ + </a:t>
            </a:r>
            <a:r>
              <a:rPr lang="de-DE" sz="2400" dirty="0" err="1">
                <a:latin typeface="Baskerville Old Face" panose="02020602080505020303" pitchFamily="18" charset="0"/>
              </a:rPr>
              <a:t>travel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expenses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to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embassy</a:t>
            </a:r>
            <a:r>
              <a:rPr lang="de-DE" sz="2400" dirty="0">
                <a:latin typeface="Baskerville Old Face" panose="02020602080505020303" pitchFamily="18" charset="0"/>
              </a:rPr>
              <a:t> in Frankfurt (</a:t>
            </a:r>
            <a:r>
              <a:rPr lang="de-DE" sz="2400" dirty="0" err="1">
                <a:latin typeface="Baskerville Old Face" panose="02020602080505020303" pitchFamily="18" charset="0"/>
              </a:rPr>
              <a:t>includes</a:t>
            </a:r>
            <a:r>
              <a:rPr lang="de-DE" sz="2400" dirty="0">
                <a:latin typeface="Baskerville Old Face" panose="02020602080505020303" pitchFamily="18" charset="0"/>
              </a:rPr>
              <a:t> SEVIS)</a:t>
            </a:r>
          </a:p>
          <a:p>
            <a:r>
              <a:rPr lang="de-DE" sz="2400" dirty="0">
                <a:latin typeface="Baskerville Old Face" panose="02020602080505020303" pitchFamily="18" charset="0"/>
              </a:rPr>
              <a:t>Health Insurance: ca. 420€ (ISO – </a:t>
            </a:r>
            <a:r>
              <a:rPr lang="de-DE" sz="2400" dirty="0" err="1">
                <a:latin typeface="Baskerville Old Face" panose="02020602080505020303" pitchFamily="18" charset="0"/>
              </a:rPr>
              <a:t>by</a:t>
            </a:r>
            <a:r>
              <a:rPr lang="de-DE" sz="2400" dirty="0">
                <a:latin typeface="Baskerville Old Face" panose="02020602080505020303" pitchFamily="18" charset="0"/>
              </a:rPr>
              <a:t> UM-Flint; </a:t>
            </a:r>
            <a:r>
              <a:rPr lang="de-DE" sz="2400" dirty="0" err="1">
                <a:latin typeface="Baskerville Old Face" panose="02020602080505020303" pitchFamily="18" charset="0"/>
              </a:rPr>
              <a:t>you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can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choose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another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one</a:t>
            </a:r>
            <a:r>
              <a:rPr lang="de-DE" sz="2400" dirty="0">
                <a:latin typeface="Baskerville Old Face" panose="02020602080505020303" pitchFamily="18" charset="0"/>
              </a:rPr>
              <a:t> , but </a:t>
            </a:r>
            <a:r>
              <a:rPr lang="de-DE" sz="2400" dirty="0" err="1">
                <a:latin typeface="Baskerville Old Face" panose="02020602080505020303" pitchFamily="18" charset="0"/>
              </a:rPr>
              <a:t>insurance</a:t>
            </a:r>
            <a:r>
              <a:rPr lang="de-DE" sz="2400" dirty="0">
                <a:latin typeface="Baskerville Old Face" panose="02020602080505020303" pitchFamily="18" charset="0"/>
              </a:rPr>
              <a:t> must </a:t>
            </a:r>
            <a:r>
              <a:rPr lang="de-DE" sz="2400" dirty="0" err="1">
                <a:latin typeface="Baskerville Old Face" panose="02020602080505020303" pitchFamily="18" charset="0"/>
              </a:rPr>
              <a:t>be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accepted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by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the</a:t>
            </a:r>
            <a:r>
              <a:rPr lang="de-DE" sz="2400" dirty="0">
                <a:latin typeface="Baskerville Old Face" panose="02020602080505020303" pitchFamily="18" charset="0"/>
              </a:rPr>
              <a:t> University)</a:t>
            </a:r>
          </a:p>
          <a:p>
            <a:r>
              <a:rPr lang="de-DE" sz="2400" dirty="0">
                <a:latin typeface="Baskerville Old Face" panose="02020602080505020303" pitchFamily="18" charset="0"/>
              </a:rPr>
              <a:t>Housing: 5-Person Single </a:t>
            </a:r>
            <a:r>
              <a:rPr lang="de-DE" sz="2400" dirty="0" err="1">
                <a:latin typeface="Baskerville Old Face" panose="02020602080505020303" pitchFamily="18" charset="0"/>
              </a:rPr>
              <a:t>the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cheapest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one</a:t>
            </a:r>
            <a:r>
              <a:rPr lang="de-DE" sz="2400" dirty="0">
                <a:latin typeface="Baskerville Old Face" panose="02020602080505020303" pitchFamily="18" charset="0"/>
              </a:rPr>
              <a:t>: ca. 3.100€</a:t>
            </a:r>
          </a:p>
          <a:p>
            <a:r>
              <a:rPr lang="de-DE" sz="2400" dirty="0">
                <a:latin typeface="Baskerville Old Face" panose="02020602080505020303" pitchFamily="18" charset="0"/>
              </a:rPr>
              <a:t>Books: 80€</a:t>
            </a:r>
          </a:p>
          <a:p>
            <a:r>
              <a:rPr lang="de-DE" sz="2400" dirty="0">
                <a:latin typeface="Baskerville Old Face" panose="02020602080505020303" pitchFamily="18" charset="0"/>
              </a:rPr>
              <a:t>Optional </a:t>
            </a:r>
            <a:r>
              <a:rPr lang="de-DE" sz="2400" dirty="0" err="1">
                <a:latin typeface="Baskerville Old Face" panose="02020602080505020303" pitchFamily="18" charset="0"/>
              </a:rPr>
              <a:t>meal</a:t>
            </a:r>
            <a:r>
              <a:rPr lang="de-DE" sz="2400" dirty="0">
                <a:latin typeface="Baskerville Old Face" panose="02020602080505020303" pitchFamily="18" charset="0"/>
              </a:rPr>
              <a:t> plan: 1.500€</a:t>
            </a:r>
          </a:p>
          <a:p>
            <a:r>
              <a:rPr lang="de-DE" sz="2400" dirty="0" err="1">
                <a:latin typeface="Baskerville Old Face" panose="02020602080505020303" pitchFamily="18" charset="0"/>
              </a:rPr>
              <a:t>Traveling</a:t>
            </a:r>
            <a:r>
              <a:rPr lang="de-DE" sz="2400" dirty="0">
                <a:latin typeface="Baskerville Old Face" panose="02020602080505020303" pitchFamily="18" charset="0"/>
              </a:rPr>
              <a:t>, </a:t>
            </a:r>
            <a:r>
              <a:rPr lang="de-DE" sz="2400" dirty="0" err="1">
                <a:latin typeface="Baskerville Old Face" panose="02020602080505020303" pitchFamily="18" charset="0"/>
              </a:rPr>
              <a:t>food</a:t>
            </a:r>
            <a:r>
              <a:rPr lang="de-DE" sz="2400" dirty="0">
                <a:latin typeface="Baskerville Old Face" panose="02020602080505020303" pitchFamily="18" charset="0"/>
              </a:rPr>
              <a:t>, and </a:t>
            </a:r>
            <a:r>
              <a:rPr lang="de-DE" sz="2400" dirty="0" err="1">
                <a:latin typeface="Baskerville Old Face" panose="02020602080505020303" pitchFamily="18" charset="0"/>
              </a:rPr>
              <a:t>other</a:t>
            </a:r>
            <a:r>
              <a:rPr lang="de-DE" sz="2400" dirty="0">
                <a:latin typeface="Baskerville Old Face" panose="02020602080505020303" pitchFamily="18" charset="0"/>
              </a:rPr>
              <a:t> </a:t>
            </a:r>
            <a:r>
              <a:rPr lang="de-DE" sz="2400" dirty="0" err="1">
                <a:latin typeface="Baskerville Old Face" panose="02020602080505020303" pitchFamily="18" charset="0"/>
              </a:rPr>
              <a:t>expenses</a:t>
            </a:r>
            <a:r>
              <a:rPr lang="de-DE" sz="2400" dirty="0">
                <a:latin typeface="Baskerville Old Face" panose="02020602080505020303" pitchFamily="18" charset="0"/>
              </a:rPr>
              <a:t> will </a:t>
            </a:r>
            <a:r>
              <a:rPr lang="de-DE" sz="2400" dirty="0" err="1">
                <a:latin typeface="Baskerville Old Face" panose="02020602080505020303" pitchFamily="18" charset="0"/>
              </a:rPr>
              <a:t>depend</a:t>
            </a:r>
            <a:r>
              <a:rPr lang="de-DE" sz="2400" dirty="0">
                <a:latin typeface="Baskerville Old Face" panose="02020602080505020303" pitchFamily="18" charset="0"/>
              </a:rPr>
              <a:t> on </a:t>
            </a:r>
            <a:r>
              <a:rPr lang="de-DE" sz="2400" dirty="0" err="1">
                <a:latin typeface="Baskerville Old Face" panose="02020602080505020303" pitchFamily="18" charset="0"/>
              </a:rPr>
              <a:t>you</a:t>
            </a:r>
            <a:endParaRPr lang="de-DE" sz="2400" dirty="0">
              <a:latin typeface="Baskerville Old Face" panose="02020602080505020303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9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="" xmlns:a16="http://schemas.microsoft.com/office/drawing/2014/main" id="{9E775976-4E14-4623-A793-25C3FB9F6F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567" y="3417654"/>
            <a:ext cx="2338150" cy="3429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9036E5C-3C5B-40E4-AC06-C29A8075D0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107" y="4184235"/>
            <a:ext cx="3549893" cy="266242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8D05D94E-65FC-496F-B7AA-BE7A4083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172" y="3862330"/>
            <a:ext cx="3352431" cy="29843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4A43F84E-CD2E-4A4D-9826-C093A7F558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08000" y="508000"/>
            <a:ext cx="4064000" cy="304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9E5899DB-6AB1-4372-B237-9C859BE832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36185" y="321759"/>
            <a:ext cx="4184233" cy="35273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0184FF32-6BD1-4FBA-BDE3-AD8EE3B0CE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4000"/>
            <a:ext cx="3391756" cy="27826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53B7B70A-2A86-4560-9053-695760112A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14285" y="311762"/>
            <a:ext cx="2555411" cy="4545224"/>
          </a:xfrm>
          <a:prstGeom prst="rect">
            <a:avLst/>
          </a:prstGeom>
        </p:spPr>
      </p:pic>
      <p:pic>
        <p:nvPicPr>
          <p:cNvPr id="19" name="Inhaltsplatzhalter 18">
            <a:extLst>
              <a:ext uri="{FF2B5EF4-FFF2-40B4-BE49-F238E27FC236}">
                <a16:creationId xmlns="" xmlns:a16="http://schemas.microsoft.com/office/drawing/2014/main" id="{84F46353-1BBF-48D8-A17F-E8439BA78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1295570"/>
            <a:ext cx="1071378" cy="27684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172D96E7-84A4-4E3D-A7A5-9CBC9917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14" y="106851"/>
            <a:ext cx="7729728" cy="1188720"/>
          </a:xfrm>
        </p:spPr>
        <p:txBody>
          <a:bodyPr>
            <a:normAutofit/>
          </a:bodyPr>
          <a:lstStyle/>
          <a:p>
            <a:r>
              <a:rPr lang="de-DE" sz="3600" dirty="0" err="1">
                <a:latin typeface="Baskerville Old Face" panose="02020602080505020303" pitchFamily="18" charset="0"/>
              </a:rPr>
              <a:t>Travelling</a:t>
            </a:r>
            <a:r>
              <a:rPr lang="de-DE" sz="3600" dirty="0">
                <a:latin typeface="Baskerville Old Face" panose="02020602080505020303" pitchFamily="18" charset="0"/>
              </a:rPr>
              <a:t> – in </a:t>
            </a:r>
            <a:r>
              <a:rPr lang="de-DE" sz="3600" dirty="0" err="1">
                <a:latin typeface="Baskerville Old Face" panose="02020602080505020303" pitchFamily="18" charset="0"/>
              </a:rPr>
              <a:t>michigan</a:t>
            </a:r>
            <a:endParaRPr lang="de-DE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BE0C044F-DEBC-4AE5-A81E-98138BEBB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8856"/>
            <a:ext cx="4135966" cy="3101975"/>
          </a:xfr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DFD1971-D519-4171-975A-8C823D9C1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2278"/>
            <a:ext cx="4572000" cy="3429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FAF51BD4-40FC-434C-95A7-D42B28A15C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656" y="3756024"/>
            <a:ext cx="4151344" cy="31019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ACDE11CF-4406-4121-BBBB-80ABF95EA0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571" y="1292278"/>
            <a:ext cx="3785429" cy="282753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AD761812-B224-4C18-B34A-B8CFF7F63A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"/>
          <a:stretch/>
        </p:blipFill>
        <p:spPr>
          <a:xfrm>
            <a:off x="4090258" y="4660216"/>
            <a:ext cx="3996107" cy="21906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640582D3-5BB7-478E-9502-A3CE303FD9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33" y="1310110"/>
            <a:ext cx="4544338" cy="34082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0FDD338B-D4C2-4D18-8242-1925BD01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3558"/>
            <a:ext cx="7729728" cy="1188720"/>
          </a:xfrm>
        </p:spPr>
        <p:txBody>
          <a:bodyPr>
            <a:noAutofit/>
          </a:bodyPr>
          <a:lstStyle/>
          <a:p>
            <a:r>
              <a:rPr lang="de-DE" sz="3600" dirty="0" err="1">
                <a:latin typeface="Baskerville Old Face" panose="02020602080505020303" pitchFamily="18" charset="0"/>
              </a:rPr>
              <a:t>Travelling</a:t>
            </a:r>
            <a:r>
              <a:rPr lang="de-DE" sz="3600" dirty="0">
                <a:latin typeface="Baskerville Old Face" panose="02020602080505020303" pitchFamily="18" charset="0"/>
              </a:rPr>
              <a:t> – outside </a:t>
            </a:r>
            <a:r>
              <a:rPr lang="de-DE" sz="3600" dirty="0" err="1">
                <a:latin typeface="Baskerville Old Face" panose="02020602080505020303" pitchFamily="18" charset="0"/>
              </a:rPr>
              <a:t>of</a:t>
            </a:r>
            <a:r>
              <a:rPr lang="de-DE" sz="3600" dirty="0">
                <a:latin typeface="Baskerville Old Face" panose="02020602080505020303" pitchFamily="18" charset="0"/>
              </a:rPr>
              <a:t> </a:t>
            </a:r>
            <a:r>
              <a:rPr lang="de-DE" sz="3600" dirty="0" err="1">
                <a:latin typeface="Baskerville Old Face" panose="02020602080505020303" pitchFamily="18" charset="0"/>
              </a:rPr>
              <a:t>michigan</a:t>
            </a:r>
            <a:endParaRPr lang="de-DE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9157" y="122482"/>
            <a:ext cx="7729728" cy="1188720"/>
          </a:xfrm>
        </p:spPr>
        <p:txBody>
          <a:bodyPr>
            <a:normAutofit/>
          </a:bodyPr>
          <a:lstStyle/>
          <a:p>
            <a:r>
              <a:rPr lang="de-DE" sz="3600" dirty="0" err="1">
                <a:latin typeface="Baskerville Old Face" panose="02020602080505020303" pitchFamily="18" charset="0"/>
              </a:rPr>
              <a:t>Contact</a:t>
            </a:r>
            <a:endParaRPr lang="de-DE" sz="3600" dirty="0">
              <a:latin typeface="Baskerville Old Face" panose="020206020805050203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70126" y="2028445"/>
            <a:ext cx="7729728" cy="3101983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Baskerville Old Face" panose="02020602080505020303" pitchFamily="18" charset="0"/>
              </a:rPr>
              <a:t>m</a:t>
            </a:r>
            <a:r>
              <a:rPr lang="de-DE" sz="2800" dirty="0" smtClean="0">
                <a:latin typeface="Baskerville Old Face" panose="02020602080505020303" pitchFamily="18" charset="0"/>
              </a:rPr>
              <a:t>arah.hausmann@uni-wuppertal.de</a:t>
            </a:r>
            <a:endParaRPr lang="de-DE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674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296</Words>
  <Application>Microsoft Office PowerPoint</Application>
  <PresentationFormat>Benutzerdefiniert</PresentationFormat>
  <Paragraphs>39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Paket</vt:lpstr>
      <vt:lpstr>University Of  Michigan-Flint</vt:lpstr>
      <vt:lpstr>Location of UM-Flint</vt:lpstr>
      <vt:lpstr>Studying at um-flint</vt:lpstr>
      <vt:lpstr>HOUSING AT RIVERFRONT</vt:lpstr>
      <vt:lpstr>Flint</vt:lpstr>
      <vt:lpstr>Expenses</vt:lpstr>
      <vt:lpstr>Travelling – in michigan</vt:lpstr>
      <vt:lpstr>Travelling – outside of michigan</vt:lpstr>
      <vt:lpstr>Contact</vt:lpstr>
      <vt:lpstr>Sources (Pictures)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 Michigan-Flint</dc:title>
  <dc:creator>Marah Hausmann</dc:creator>
  <cp:lastModifiedBy>HausmannHK</cp:lastModifiedBy>
  <cp:revision>30</cp:revision>
  <dcterms:created xsi:type="dcterms:W3CDTF">2019-10-16T18:45:50Z</dcterms:created>
  <dcterms:modified xsi:type="dcterms:W3CDTF">2019-10-22T08:11:35Z</dcterms:modified>
</cp:coreProperties>
</file>